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4"/>
  </p:notesMasterIdLst>
  <p:sldIdLst>
    <p:sldId id="256" r:id="rId5"/>
    <p:sldId id="258" r:id="rId6"/>
    <p:sldId id="443" r:id="rId7"/>
    <p:sldId id="428" r:id="rId8"/>
    <p:sldId id="438" r:id="rId9"/>
    <p:sldId id="440" r:id="rId10"/>
    <p:sldId id="441" r:id="rId11"/>
    <p:sldId id="442" r:id="rId12"/>
    <p:sldId id="426" r:id="rId13"/>
  </p:sldIdLst>
  <p:sldSz cx="9144000" cy="6858000" type="screen4x3"/>
  <p:notesSz cx="6797675" cy="987425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78" d="100"/>
          <a:sy n="78" d="100"/>
        </p:scale>
        <p:origin x="1092" y="90"/>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8/30/2016</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109936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161494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3487030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100727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2844001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247846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2084195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3547669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172451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4.xml"/><Relationship Id="rId4" Type="http://schemas.openxmlformats.org/officeDocument/2006/relationships/slide" Target="../slides/slide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
        <p:nvSpPr>
          <p:cNvPr id="4"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a:t>
            </a:r>
            <a:r>
              <a:rPr lang="en-US" sz="1600" b="1" dirty="0" smtClean="0">
                <a:latin typeface="Calibri" pitchFamily="34" charset="0"/>
                <a:ea typeface="Calibri" pitchFamily="34" charset="0"/>
                <a:cs typeface="Calibri" pitchFamily="34" charset="0"/>
              </a:rPr>
              <a:t>O1</a:t>
            </a:r>
            <a:r>
              <a:rPr lang="en-US" sz="1600" b="1" dirty="0">
                <a:latin typeface="Calibri" pitchFamily="34" charset="0"/>
                <a:ea typeface="Calibri" pitchFamily="34" charset="0"/>
                <a:cs typeface="Calibri" pitchFamily="34" charset="0"/>
              </a:rPr>
              <a:t>:</a:t>
            </a:r>
            <a:r>
              <a:rPr lang="en-US" sz="1600" dirty="0">
                <a:latin typeface="Calibri" pitchFamily="34" charset="0"/>
                <a:ea typeface="Calibri" pitchFamily="34" charset="0"/>
                <a:cs typeface="Calibri" pitchFamily="34" charset="0"/>
              </a:rPr>
              <a:t> </a:t>
            </a:r>
            <a:r>
              <a:rPr lang="en-GB" sz="1600" dirty="0" smtClean="0">
                <a:latin typeface="Calibri" pitchFamily="34" charset="0"/>
              </a:rPr>
              <a:t>Be able to </a:t>
            </a:r>
            <a:r>
              <a:rPr lang="en-GB" sz="1600" dirty="0" smtClean="0"/>
              <a:t>prepare a Multimedia Product Proposal</a:t>
            </a:r>
            <a:endParaRPr lang="en-ZA" sz="1600"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Content Placeholder 1"/>
          <p:cNvSpPr txBox="1">
            <a:spLocks/>
          </p:cNvSpPr>
          <p:nvPr userDrawn="1"/>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11" name="Round Same Side Corner Rectangle 10">
            <a:hlinkClick r:id="rId6" action="ppaction://hlinksldjump"/>
          </p:cNvPr>
          <p:cNvSpPr/>
          <p:nvPr userDrawn="1"/>
        </p:nvSpPr>
        <p:spPr>
          <a:xfrm>
            <a:off x="3503755"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3972186" y="71644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pic>
        <p:nvPicPr>
          <p:cNvPr id="12" name="Picture 2"/>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l="26052" t="14956" r="24148" b="39224"/>
          <a:stretch/>
        </p:blipFill>
        <p:spPr bwMode="auto">
          <a:xfrm>
            <a:off x="7596336" y="41926"/>
            <a:ext cx="1440160" cy="74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a:t>
            </a:r>
            <a:r>
              <a:rPr lang="en-US" sz="1600" b="1" dirty="0" smtClean="0">
                <a:latin typeface="Calibri" pitchFamily="34" charset="0"/>
                <a:ea typeface="Calibri" pitchFamily="34" charset="0"/>
                <a:cs typeface="Calibri" pitchFamily="34" charset="0"/>
              </a:rPr>
              <a:t>O1</a:t>
            </a:r>
            <a:r>
              <a:rPr lang="en-US" sz="1600" b="1" dirty="0">
                <a:latin typeface="Calibri" pitchFamily="34" charset="0"/>
                <a:ea typeface="Calibri" pitchFamily="34" charset="0"/>
                <a:cs typeface="Calibri" pitchFamily="34" charset="0"/>
              </a:rPr>
              <a:t>: </a:t>
            </a:r>
            <a:r>
              <a:rPr lang="en-GB" sz="1600" b="1" dirty="0" smtClean="0">
                <a:latin typeface="Calibri" pitchFamily="34" charset="0"/>
              </a:rPr>
              <a:t>Be able to </a:t>
            </a:r>
            <a:r>
              <a:rPr lang="en-GB" sz="1600" b="1" dirty="0" smtClean="0"/>
              <a:t>prepare an</a:t>
            </a:r>
            <a:r>
              <a:rPr lang="en-GB" sz="1600" b="1" baseline="0" dirty="0" smtClean="0"/>
              <a:t> Interactive </a:t>
            </a:r>
            <a:r>
              <a:rPr lang="en-GB" sz="1600" b="1" dirty="0" smtClean="0"/>
              <a:t>Product Proposal</a:t>
            </a:r>
            <a:endParaRPr lang="en-ZA" sz="1600" b="1"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8"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4" r:id="rId6"/>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hyperlink" Target="CiDA%20-%20Unit%2002%20-%20LO3%20-%20Community%20Videos.pptx" TargetMode="Externa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2.xml"/><Relationship Id="rId5" Type="http://schemas.openxmlformats.org/officeDocument/2006/relationships/hyperlink" Target="CiDA%20-%20Unit%2002%20-%20LO2%20-%20Opening%20Sequence.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9.xml"/><Relationship Id="rId9" Type="http://schemas.openxmlformats.org/officeDocument/2006/relationships/hyperlink" Target="CiDA%20-%20Unit%2002%20-%20LO5%20-%20One%20World%20Showcase%20Portfolio.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9.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One World Scenario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pic>
        <p:nvPicPr>
          <p:cNvPr id="4" name="Picture 3"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7" y="5575424"/>
            <a:ext cx="9048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pic>
        <p:nvPicPr>
          <p:cNvPr id="1029" name="Picture 5"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224136" cy="13787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smtClean="0">
                <a:solidFill>
                  <a:schemeClr val="tx1">
                    <a:lumMod val="50000"/>
                    <a:lumOff val="50000"/>
                  </a:schemeClr>
                </a:solidFill>
              </a:rPr>
              <a:t>Multimedia Showcase – </a:t>
            </a:r>
            <a:r>
              <a:rPr lang="en-GB" sz="2800" b="1" dirty="0" smtClean="0">
                <a:solidFill>
                  <a:schemeClr val="tx1">
                    <a:lumMod val="50000"/>
                    <a:lumOff val="50000"/>
                  </a:schemeClr>
                </a:solidFill>
              </a:rPr>
              <a:t>DA202</a:t>
            </a:r>
            <a:endParaRPr lang="en-GB" sz="2800" b="1" dirty="0">
              <a:solidFill>
                <a:schemeClr val="tx1">
                  <a:lumMod val="50000"/>
                  <a:lumOff val="50000"/>
                </a:schemeClr>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6052" t="14956" r="24148" b="39224"/>
          <a:stretch/>
        </p:blipFill>
        <p:spPr bwMode="auto">
          <a:xfrm>
            <a:off x="3876355" y="2204864"/>
            <a:ext cx="487210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ame Side Corner Rectangle 16">
            <a:hlinkClick r:id="rId3"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8" name="Round Same Side Corner Rectangle 17">
            <a:hlinkClick r:id="rId4" action="ppaction://hlinksldjump"/>
          </p:cNvPr>
          <p:cNvSpPr/>
          <p:nvPr/>
        </p:nvSpPr>
        <p:spPr>
          <a:xfrm>
            <a:off x="1907704"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1" name="Round Same Side Corner Rectangle 10">
            <a:hlinkClick r:id="rId5"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3" name="Round Same Side Corner Rectangle 12">
            <a:hlinkClick r:id="rId6" action="ppaction://hlinksldjump"/>
          </p:cNvPr>
          <p:cNvSpPr/>
          <p:nvPr/>
        </p:nvSpPr>
        <p:spPr>
          <a:xfrm>
            <a:off x="179512"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27" name="Round Same Side Corner Rectangle 26">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200" b="1" dirty="0"/>
              <a:t>CLIENT </a:t>
            </a:r>
            <a:r>
              <a:rPr lang="en-GB" sz="2200" b="1" dirty="0" smtClean="0"/>
              <a:t>PROPOSAL – </a:t>
            </a:r>
            <a:r>
              <a:rPr lang="en-GB" sz="2200" b="1" dirty="0"/>
              <a:t>prepared by </a:t>
            </a:r>
            <a:r>
              <a:rPr lang="en-GB" sz="2200" b="1" dirty="0" smtClean="0"/>
              <a:t>One World production company</a:t>
            </a:r>
            <a:endParaRPr lang="en-GB" sz="2200" b="1" dirty="0"/>
          </a:p>
          <a:p>
            <a:r>
              <a:rPr lang="en-GB" sz="2200" dirty="0"/>
              <a:t>One World is an online project for young people around the world. To take part, each young person must contribute a multimedia showcase of their local community. They will then be able to access other showcases from around the world.</a:t>
            </a:r>
          </a:p>
          <a:p>
            <a:r>
              <a:rPr lang="en-GB" sz="2200" dirty="0"/>
              <a:t> You must produce a showcase for the One World Project that gives an idea of what it is like to live in your community.</a:t>
            </a:r>
          </a:p>
          <a:p>
            <a:r>
              <a:rPr lang="en-GB" sz="2200" dirty="0"/>
              <a:t> You will create a multimedia showcase that consists of:</a:t>
            </a:r>
          </a:p>
          <a:p>
            <a:pPr lvl="1"/>
            <a:r>
              <a:rPr lang="en-GB" sz="2200" dirty="0"/>
              <a:t>a splash screen</a:t>
            </a:r>
          </a:p>
          <a:p>
            <a:pPr lvl="1"/>
            <a:r>
              <a:rPr lang="en-GB" sz="2200" dirty="0"/>
              <a:t>a navigation screen </a:t>
            </a:r>
          </a:p>
          <a:p>
            <a:pPr lvl="1"/>
            <a:r>
              <a:rPr lang="en-GB" sz="2200" dirty="0"/>
              <a:t>a short movie clip</a:t>
            </a:r>
          </a:p>
          <a:p>
            <a:pPr lvl="1"/>
            <a:r>
              <a:rPr lang="en-GB" sz="2200" dirty="0"/>
              <a:t>an original video clip</a:t>
            </a:r>
          </a:p>
          <a:p>
            <a:pPr lvl="1"/>
            <a:r>
              <a:rPr lang="en-GB" sz="2200" dirty="0"/>
              <a:t>an animation.</a:t>
            </a:r>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10" name="Round Same Side Corner Rectangle 9">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12" name="Round Same Side Corner Rectangle 11">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800" b="1" dirty="0" smtClean="0"/>
              <a:t>One World Overview:</a:t>
            </a:r>
          </a:p>
          <a:p>
            <a:r>
              <a:rPr lang="en-GB" sz="2400" dirty="0"/>
              <a:t>You will create a multimedia showcase that consists of:</a:t>
            </a:r>
          </a:p>
          <a:p>
            <a:pPr lvl="1"/>
            <a:r>
              <a:rPr lang="en-GB" sz="2400" b="1" dirty="0"/>
              <a:t>a splash </a:t>
            </a:r>
            <a:r>
              <a:rPr lang="en-GB" sz="2400" b="1" dirty="0" smtClean="0"/>
              <a:t>screen</a:t>
            </a:r>
            <a:r>
              <a:rPr lang="en-GB" sz="2400" dirty="0" smtClean="0"/>
              <a:t> - this will be a flash animation or hotspot linked image and introduction screen that captures the attention of the user that locates your community within the world</a:t>
            </a:r>
            <a:endParaRPr lang="en-GB" sz="2400" dirty="0"/>
          </a:p>
          <a:p>
            <a:pPr lvl="1"/>
            <a:r>
              <a:rPr lang="en-GB" sz="2400" b="1" dirty="0"/>
              <a:t>a navigation screen </a:t>
            </a:r>
            <a:r>
              <a:rPr lang="en-GB" sz="2400" dirty="0" smtClean="0"/>
              <a:t>– this will include a range of navigation features.</a:t>
            </a:r>
            <a:endParaRPr lang="en-GB" sz="2400" dirty="0"/>
          </a:p>
          <a:p>
            <a:pPr lvl="1"/>
            <a:r>
              <a:rPr lang="en-GB" sz="2400" dirty="0"/>
              <a:t>a short movie </a:t>
            </a:r>
            <a:r>
              <a:rPr lang="en-GB" sz="2400" dirty="0" smtClean="0"/>
              <a:t>clip – </a:t>
            </a:r>
            <a:r>
              <a:rPr lang="en-GB" sz="2400" dirty="0"/>
              <a:t>this must be a short movie showing aspects of life in your </a:t>
            </a:r>
            <a:r>
              <a:rPr lang="en-GB" sz="2400" dirty="0" smtClean="0"/>
              <a:t>community</a:t>
            </a:r>
          </a:p>
          <a:p>
            <a:pPr lvl="1"/>
            <a:r>
              <a:rPr lang="en-GB" sz="2400" b="1" dirty="0" smtClean="0"/>
              <a:t>A movie clip </a:t>
            </a:r>
            <a:r>
              <a:rPr lang="en-GB" sz="2400" dirty="0"/>
              <a:t>– showing aspects of life in your community. </a:t>
            </a:r>
            <a:endParaRPr lang="en-GB" sz="2400" dirty="0" smtClean="0"/>
          </a:p>
          <a:p>
            <a:pPr lvl="1"/>
            <a:r>
              <a:rPr lang="en-GB" sz="2400" b="1" dirty="0" smtClean="0"/>
              <a:t>A video clip </a:t>
            </a:r>
            <a:r>
              <a:rPr lang="en-GB" sz="2400" dirty="0" smtClean="0"/>
              <a:t>- </a:t>
            </a:r>
            <a:r>
              <a:rPr lang="en-GB" sz="2400" dirty="0"/>
              <a:t>featuring an aspect of community life that interests you. For example, a youth club, a local campaign or a festival. </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Assignment</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949421157"/>
              </p:ext>
            </p:extLst>
          </p:nvPr>
        </p:nvGraphicFramePr>
        <p:xfrm>
          <a:off x="6228184" y="2060848"/>
          <a:ext cx="2555974" cy="4104456"/>
        </p:xfrm>
        <a:graphic>
          <a:graphicData uri="http://schemas.openxmlformats.org/drawingml/2006/table">
            <a:tbl>
              <a:tblPr firstRow="1" firstCol="1" lastRow="1" lastCol="1" bandRow="1" bandCol="1">
                <a:tableStyleId>{2D5ABB26-0587-4C30-8999-92F81FD0307C}</a:tableStyleId>
              </a:tblPr>
              <a:tblGrid>
                <a:gridCol w="2555974"/>
              </a:tblGrid>
              <a:tr h="415906">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88550">
                <a:tc>
                  <a:txBody>
                    <a:bodyPr/>
                    <a:lstStyle/>
                    <a:p>
                      <a:pPr marL="177800" indent="-177800" algn="l">
                        <a:spcAft>
                          <a:spcPts val="600"/>
                        </a:spcAft>
                        <a:buFontTx/>
                        <a:buBlip>
                          <a:blip r:embed="rId3"/>
                        </a:buBlip>
                      </a:pPr>
                      <a:r>
                        <a:rPr lang="en-GB" sz="1800" baseline="0" dirty="0" smtClean="0">
                          <a:effectLst/>
                          <a:latin typeface="Calibri" pitchFamily="34" charset="0"/>
                          <a:ea typeface="Times New Roman"/>
                          <a:cs typeface="Calibri" pitchFamily="34" charset="0"/>
                        </a:rPr>
                        <a:t>What holds a multimedia showcase together:</a:t>
                      </a:r>
                      <a:endParaRPr kumimoji="0" lang="en-GB" sz="16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opening splash screen that welcomes</a:t>
                      </a:r>
                      <a:r>
                        <a:rPr kumimoji="0" lang="en-GB" sz="1800" kern="1200" baseline="0" dirty="0" smtClean="0">
                          <a:solidFill>
                            <a:schemeClr val="tx1"/>
                          </a:solidFill>
                          <a:effectLst/>
                          <a:latin typeface="Calibri" pitchFamily="34" charset="0"/>
                          <a:ea typeface="Times New Roman"/>
                          <a:cs typeface="Calibri" pitchFamily="34" charset="0"/>
                        </a:rPr>
                        <a:t> the users to the showcase</a:t>
                      </a:r>
                      <a:endParaRPr kumimoji="0" lang="en-GB" sz="18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An interactive navigation system</a:t>
                      </a: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A local community story</a:t>
                      </a:r>
                      <a:r>
                        <a:rPr kumimoji="0" lang="en-GB" sz="1800" kern="1200" baseline="0" dirty="0" smtClean="0">
                          <a:solidFill>
                            <a:schemeClr val="tx1"/>
                          </a:solidFill>
                          <a:effectLst/>
                          <a:latin typeface="Calibri" pitchFamily="34" charset="0"/>
                          <a:ea typeface="Times New Roman"/>
                          <a:cs typeface="Calibri" pitchFamily="34" charset="0"/>
                        </a:rPr>
                        <a:t> of interest</a:t>
                      </a:r>
                      <a:endParaRPr kumimoji="0" lang="en-GB" sz="1800" kern="1200" dirty="0" smtClean="0">
                        <a:solidFill>
                          <a:schemeClr val="tx1"/>
                        </a:solidFill>
                        <a:effectLst/>
                        <a:latin typeface="Calibri" pitchFamily="34" charset="0"/>
                        <a:ea typeface="Times New Roman"/>
                        <a:cs typeface="Calibri" pitchFamily="34" charset="0"/>
                      </a:endParaRPr>
                    </a:p>
                    <a:p>
                      <a:pPr marL="361950" lvl="1" indent="-190500">
                        <a:buFont typeface="Arial" pitchFamily="34" charset="0"/>
                        <a:buChar char="•"/>
                      </a:pPr>
                      <a:r>
                        <a:rPr kumimoji="0" lang="en-GB" sz="1800" kern="1200" dirty="0" smtClean="0">
                          <a:solidFill>
                            <a:schemeClr val="tx1"/>
                          </a:solidFill>
                          <a:effectLst/>
                          <a:latin typeface="Calibri" pitchFamily="34" charset="0"/>
                          <a:ea typeface="Times New Roman"/>
                          <a:cs typeface="Calibri" pitchFamily="34" charset="0"/>
                        </a:rPr>
                        <a:t>A video clip of </a:t>
                      </a:r>
                      <a:r>
                        <a:rPr kumimoji="0" lang="en-GB" sz="1800" kern="1200" baseline="0" dirty="0" smtClean="0">
                          <a:solidFill>
                            <a:schemeClr val="tx1"/>
                          </a:solidFill>
                          <a:effectLst/>
                          <a:latin typeface="Calibri" pitchFamily="34" charset="0"/>
                          <a:ea typeface="Times New Roman"/>
                          <a:cs typeface="Calibri" pitchFamily="34" charset="0"/>
                        </a:rPr>
                        <a:t> a local community event</a:t>
                      </a:r>
                      <a:endParaRPr kumimoji="0" lang="en-GB" sz="1800"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32856"/>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646331"/>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create a working proposal for your client..</a:t>
            </a:r>
          </a:p>
        </p:txBody>
      </p:sp>
      <p:graphicFrame>
        <p:nvGraphicFramePr>
          <p:cNvPr id="50" name="Table 49"/>
          <p:cNvGraphicFramePr>
            <a:graphicFrameLocks noGrp="1"/>
          </p:cNvGraphicFramePr>
          <p:nvPr>
            <p:extLst>
              <p:ext uri="{D42A27DB-BD31-4B8C-83A1-F6EECF244321}">
                <p14:modId xmlns:p14="http://schemas.microsoft.com/office/powerpoint/2010/main" val="4035941010"/>
              </p:ext>
            </p:extLst>
          </p:nvPr>
        </p:nvGraphicFramePr>
        <p:xfrm>
          <a:off x="323528" y="2243207"/>
          <a:ext cx="5904656" cy="4206240"/>
        </p:xfrm>
        <a:graphic>
          <a:graphicData uri="http://schemas.openxmlformats.org/drawingml/2006/table">
            <a:tbl>
              <a:tblPr firstRow="1" bandRow="1">
                <a:tableStyleId>{2D5ABB26-0587-4C30-8999-92F81FD0307C}</a:tableStyleId>
              </a:tblPr>
              <a:tblGrid>
                <a:gridCol w="281174"/>
                <a:gridCol w="5623482"/>
              </a:tblGrid>
              <a:tr h="332958">
                <a:tc>
                  <a:txBody>
                    <a:bodyPr/>
                    <a:lstStyle/>
                    <a:p>
                      <a:pPr marL="0" indent="0" algn="ctr" rtl="0" eaLnBrk="1" latinLnBrk="0" hangingPunct="1"/>
                      <a:endParaRPr kumimoji="0" lang="en-GB" sz="1500" b="0" kern="1200" dirty="0" smtClean="0">
                        <a:solidFill>
                          <a:schemeClr val="bg1"/>
                        </a:solidFill>
                        <a:latin typeface="Calibri" pitchFamily="34" charset="0"/>
                        <a:ea typeface="+mn-ea"/>
                        <a:cs typeface="+mn-cs"/>
                      </a:endParaRPr>
                    </a:p>
                  </a:txBody>
                  <a:tcPr anchor="ctr">
                    <a:noFill/>
                  </a:tcPr>
                </a:tc>
                <a:tc rowSpan="2">
                  <a:txBody>
                    <a:bodyPr/>
                    <a:lstStyle/>
                    <a:p>
                      <a:r>
                        <a:rPr kumimoji="0" lang="en-GB" sz="1500" b="1" kern="1200" baseline="0" dirty="0" smtClean="0">
                          <a:solidFill>
                            <a:schemeClr val="tx1"/>
                          </a:solidFill>
                          <a:effectLst/>
                          <a:latin typeface="+mn-lt"/>
                          <a:ea typeface="+mn-ea"/>
                          <a:cs typeface="+mn-cs"/>
                        </a:rPr>
                        <a:t>To achieve a pass grade:</a:t>
                      </a:r>
                    </a:p>
                    <a:p>
                      <a:pPr lvl="0"/>
                      <a:r>
                        <a:rPr kumimoji="0" lang="en-GB" sz="1500" kern="1200" baseline="0" dirty="0" smtClean="0">
                          <a:solidFill>
                            <a:schemeClr val="tx1"/>
                          </a:solidFill>
                          <a:effectLst/>
                          <a:latin typeface="+mn-lt"/>
                          <a:ea typeface="+mn-ea"/>
                          <a:cs typeface="+mn-cs"/>
                        </a:rPr>
                        <a:t>Candidates will produce a portfolio of evidence that includes a proposal scenario, a product that is between 1 and 2 minutes long and includes an interactive menu and splash screen.</a:t>
                      </a:r>
                    </a:p>
                    <a:p>
                      <a:r>
                        <a:rPr kumimoji="0" lang="en-GB" sz="1500" b="1" kern="1200" baseline="0" dirty="0" smtClean="0">
                          <a:solidFill>
                            <a:schemeClr val="tx1"/>
                          </a:solidFill>
                          <a:effectLst/>
                          <a:latin typeface="+mn-lt"/>
                          <a:ea typeface="+mn-ea"/>
                          <a:cs typeface="+mn-cs"/>
                        </a:rPr>
                        <a:t>To achieve a merit grade:</a:t>
                      </a:r>
                    </a:p>
                    <a:p>
                      <a:pPr lvl="0"/>
                      <a:r>
                        <a:rPr kumimoji="0" lang="en-GB" sz="1500" kern="1200" baseline="0" dirty="0" smtClean="0">
                          <a:solidFill>
                            <a:schemeClr val="tx1"/>
                          </a:solidFill>
                          <a:effectLst/>
                          <a:latin typeface="+mn-lt"/>
                          <a:ea typeface="+mn-ea"/>
                          <a:cs typeface="+mn-cs"/>
                        </a:rPr>
                        <a:t>Candidates will produce a portfolio of evidence that includes a proposal scenario, a product that is between 1 and 2 minutes long and includes an interactive menu and splash screen that suits the purpose and audience of the viewer with a good animation and storyboards.</a:t>
                      </a:r>
                    </a:p>
                    <a:p>
                      <a:r>
                        <a:rPr kumimoji="0" lang="en-GB" sz="1500" b="1" kern="1200" baseline="0" dirty="0" smtClean="0">
                          <a:solidFill>
                            <a:schemeClr val="tx1"/>
                          </a:solidFill>
                          <a:effectLst/>
                          <a:latin typeface="+mn-lt"/>
                          <a:ea typeface="+mn-ea"/>
                          <a:cs typeface="+mn-cs"/>
                        </a:rPr>
                        <a:t>To achieve a distinction grade:</a:t>
                      </a:r>
                    </a:p>
                    <a:p>
                      <a:pPr lvl="0"/>
                      <a:r>
                        <a:rPr kumimoji="0" lang="en-GB" sz="1500" kern="1200" baseline="0" dirty="0" smtClean="0">
                          <a:solidFill>
                            <a:schemeClr val="tx1"/>
                          </a:solidFill>
                          <a:effectLst/>
                          <a:latin typeface="+mn-lt"/>
                          <a:ea typeface="+mn-ea"/>
                          <a:cs typeface="+mn-cs"/>
                        </a:rPr>
                        <a:t>Candidates will produce a portfolio of evidence that includes a proposal scenario, a product that is between 1 and 2 minutes long and includes an interactive menu and splash screen considers the purpose and audience of the viewer with a well presented animation and storyboards.</a:t>
                      </a:r>
                    </a:p>
                    <a:p>
                      <a:pPr lvl="0"/>
                      <a:endParaRPr kumimoji="0" lang="en-GB" sz="1500" kern="1200" dirty="0">
                        <a:solidFill>
                          <a:schemeClr val="tx1"/>
                        </a:solidFill>
                        <a:effectLst/>
                        <a:latin typeface="+mn-lt"/>
                        <a:ea typeface="+mn-ea"/>
                        <a:cs typeface="+mn-cs"/>
                      </a:endParaRPr>
                    </a:p>
                  </a:txBody>
                  <a:tcPr/>
                </a:tc>
              </a:tr>
              <a:tr h="3735170">
                <a:tc>
                  <a:txBody>
                    <a:bodyPr/>
                    <a:lstStyle/>
                    <a:p>
                      <a:pPr marL="0" indent="0" algn="ctr" rtl="0" eaLnBrk="1" latinLnBrk="0" hangingPunct="1"/>
                      <a:r>
                        <a:rPr kumimoji="0" lang="en-GB" sz="150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501008"/>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869160"/>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1</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085991487"/>
              </p:ext>
            </p:extLst>
          </p:nvPr>
        </p:nvGraphicFramePr>
        <p:xfrm>
          <a:off x="6372200" y="2060848"/>
          <a:ext cx="2448272" cy="4534506"/>
        </p:xfrm>
        <a:graphic>
          <a:graphicData uri="http://schemas.openxmlformats.org/drawingml/2006/table">
            <a:tbl>
              <a:tblPr firstRow="1" firstCol="1" lastRow="1" lastCol="1" bandRow="1" bandCol="1">
                <a:tableStyleId>{2D5ABB26-0587-4C30-8999-92F81FD0307C}</a:tableStyleId>
              </a:tblPr>
              <a:tblGrid>
                <a:gridCol w="2448272"/>
              </a:tblGrid>
              <a:tr h="419706">
                <a:tc>
                  <a:txBody>
                    <a:bodyPr/>
                    <a:lstStyle/>
                    <a:p>
                      <a:pPr>
                        <a:spcAft>
                          <a:spcPts val="0"/>
                        </a:spcAft>
                      </a:pPr>
                      <a:endParaRPr lang="en-GB" sz="16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72782">
                <a:tc>
                  <a:txBody>
                    <a:bodyPr/>
                    <a:lstStyle/>
                    <a:p>
                      <a:pPr marL="285750" lvl="0" indent="-285750">
                        <a:spcAft>
                          <a:spcPts val="600"/>
                        </a:spcAft>
                        <a:buFont typeface="Arial" pitchFamily="34" charset="0"/>
                        <a:buChar char="•"/>
                      </a:pPr>
                      <a:r>
                        <a:rPr kumimoji="0" lang="en-GB" sz="2000" kern="1200" dirty="0" smtClean="0">
                          <a:solidFill>
                            <a:schemeClr val="tx1"/>
                          </a:solidFill>
                          <a:effectLst/>
                          <a:latin typeface="Calibri" pitchFamily="34" charset="0"/>
                          <a:ea typeface="+mn-ea"/>
                          <a:cs typeface="Calibri" pitchFamily="34" charset="0"/>
                        </a:rPr>
                        <a:t>Think about where to store your folder, how you can easily access it.</a:t>
                      </a:r>
                    </a:p>
                    <a:p>
                      <a:pPr marL="285750" lvl="0" indent="-285750">
                        <a:spcAft>
                          <a:spcPts val="600"/>
                        </a:spcAft>
                        <a:buFont typeface="Arial" pitchFamily="34" charset="0"/>
                        <a:buChar char="•"/>
                      </a:pPr>
                      <a:r>
                        <a:rPr kumimoji="0" lang="en-GB" sz="2000" kern="1200" baseline="0" dirty="0" smtClean="0">
                          <a:solidFill>
                            <a:schemeClr val="tx1"/>
                          </a:solidFill>
                          <a:effectLst/>
                          <a:latin typeface="Calibri" pitchFamily="34" charset="0"/>
                          <a:ea typeface="+mn-ea"/>
                          <a:cs typeface="Calibri" pitchFamily="34" charset="0"/>
                        </a:rPr>
                        <a:t>Think about how to save files where they can easily be found.</a:t>
                      </a:r>
                    </a:p>
                    <a:p>
                      <a:pPr marL="285750" lvl="0" indent="-285750">
                        <a:spcAft>
                          <a:spcPts val="600"/>
                        </a:spcAft>
                        <a:buFont typeface="Arial" pitchFamily="34" charset="0"/>
                        <a:buChar char="•"/>
                      </a:pPr>
                      <a:r>
                        <a:rPr kumimoji="0" lang="en-GB" sz="2000" kern="1200" baseline="0" dirty="0" smtClean="0">
                          <a:solidFill>
                            <a:schemeClr val="tx1"/>
                          </a:solidFill>
                          <a:effectLst/>
                          <a:latin typeface="Calibri" pitchFamily="34" charset="0"/>
                          <a:ea typeface="+mn-ea"/>
                          <a:cs typeface="Calibri" pitchFamily="34" charset="0"/>
                        </a:rPr>
                        <a:t>Remember how difficult it has been so far to find things you know you saved.</a:t>
                      </a:r>
                      <a:endParaRPr lang="en-GB" sz="2000" baseline="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smtClean="0"/>
              <a:t>‘One World’ Project are </a:t>
            </a:r>
            <a:r>
              <a:rPr lang="en-GB" sz="1600" dirty="0" smtClean="0"/>
              <a:t>looking to preview showcases of production evidence to decide which products to showcase.</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408032975"/>
              </p:ext>
            </p:extLst>
          </p:nvPr>
        </p:nvGraphicFramePr>
        <p:xfrm>
          <a:off x="395536" y="2132856"/>
          <a:ext cx="5760640" cy="4391000"/>
        </p:xfrm>
        <a:graphic>
          <a:graphicData uri="http://schemas.openxmlformats.org/drawingml/2006/table">
            <a:tbl>
              <a:tblPr firstRow="1" bandRow="1">
                <a:tableStyleId>{2D5ABB26-0587-4C30-8999-92F81FD0307C}</a:tableStyleId>
              </a:tblPr>
              <a:tblGrid>
                <a:gridCol w="277703"/>
                <a:gridCol w="5482937"/>
              </a:tblGrid>
              <a:tr h="1800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 </a:t>
                      </a:r>
                      <a:r>
                        <a:rPr lang="en-GB" sz="2000" b="1" dirty="0" smtClean="0">
                          <a:latin typeface="Calibri" pitchFamily="34" charset="0"/>
                          <a:cs typeface="Calibri" pitchFamily="34" charset="0"/>
                        </a:rPr>
                        <a:t>‘One World’ </a:t>
                      </a:r>
                      <a:r>
                        <a:rPr kumimoji="0" lang="en-GB" sz="20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produce a proposal for their multimedia showcase. This proposal will contain all the evidence they should need that gives an idea of what it is like to live in your community. The finished showcase</a:t>
                      </a:r>
                      <a:r>
                        <a:rPr kumimoji="0" lang="en-GB" sz="1800" kern="1200" baseline="0" dirty="0" smtClean="0">
                          <a:solidFill>
                            <a:schemeClr val="tx1"/>
                          </a:solidFill>
                          <a:effectLst/>
                          <a:latin typeface="Calibri" pitchFamily="34" charset="0"/>
                          <a:ea typeface="+mn-ea"/>
                          <a:cs typeface="Calibri" pitchFamily="34" charset="0"/>
                        </a:rPr>
                        <a:t> should be  in a presentable manner for them to access.</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1</a:t>
                      </a:r>
                    </a:p>
                  </a:txBody>
                  <a:tcPr anchor="ctr">
                    <a:solidFill>
                      <a:schemeClr val="accent2"/>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tx1"/>
                          </a:solidFill>
                          <a:effectLst/>
                          <a:latin typeface="Calibri" pitchFamily="34" charset="0"/>
                          <a:ea typeface="+mn-ea"/>
                          <a:cs typeface="Calibri" pitchFamily="34" charset="0"/>
                        </a:rPr>
                        <a:t>Create a folder called DA202SPB which contains these two subfolders:</a:t>
                      </a:r>
                    </a:p>
                    <a:p>
                      <a:pPr marL="285750" lvl="0" indent="-285750">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PRODUCTS – all final products must be saved here</a:t>
                      </a:r>
                    </a:p>
                    <a:p>
                      <a:pPr marL="285750" indent="-285750">
                        <a:buFont typeface="Arial" pitchFamily="34" charset="0"/>
                        <a:buChar char="•"/>
                      </a:pPr>
                      <a:r>
                        <a:rPr kumimoji="0" lang="en-GB" sz="1800" kern="1200" dirty="0" smtClean="0">
                          <a:solidFill>
                            <a:schemeClr val="tx1"/>
                          </a:solidFill>
                          <a:effectLst/>
                          <a:latin typeface="Calibri" pitchFamily="34" charset="0"/>
                          <a:ea typeface="+mn-ea"/>
                          <a:cs typeface="Calibri" pitchFamily="34" charset="0"/>
                        </a:rPr>
                        <a:t>EVIDENCE – all other evidence must be saved here.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8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1800" kern="1200" dirty="0" smtClean="0">
                          <a:solidFill>
                            <a:schemeClr val="tx1"/>
                          </a:solidFill>
                          <a:effectLst/>
                          <a:latin typeface="+mn-lt"/>
                          <a:ea typeface="+mn-ea"/>
                          <a:cs typeface="+mn-cs"/>
                        </a:rPr>
                        <a:t>Products you create are shown with this  symbol and other evidence is shown with this symbol .</a:t>
                      </a:r>
                    </a:p>
                    <a:p>
                      <a:pPr marL="0" indent="0">
                        <a:buFont typeface="Arial" pitchFamily="34" charset="0"/>
                        <a:buNone/>
                      </a:pPr>
                      <a:endParaRPr lang="en-GB" sz="2000" kern="1200" baseline="0" dirty="0" smtClean="0">
                        <a:solidFill>
                          <a:schemeClr val="tx1"/>
                        </a:solidFill>
                        <a:latin typeface="Calibri" pitchFamily="34" charset="0"/>
                        <a:ea typeface="+mn-ea"/>
                        <a:cs typeface="Calibri" pitchFamily="34" charset="0"/>
                      </a:endParaRPr>
                    </a:p>
                  </a:txBody>
                  <a:tcPr/>
                </a:tc>
              </a:tr>
              <a:tr h="2154520">
                <a:tc>
                  <a:txBody>
                    <a:bodyPr/>
                    <a:lstStyle/>
                    <a:p>
                      <a:pPr marL="0" indent="0" algn="ctr" rtl="0" eaLnBrk="1" latinLnBrk="0" hangingPunct="1"/>
                      <a:endParaRPr kumimoji="0" lang="en-GB" sz="18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pic>
        <p:nvPicPr>
          <p:cNvPr id="9" name="Picture 8" descr="Product"/>
          <p:cNvPicPr/>
          <p:nvPr/>
        </p:nvPicPr>
        <p:blipFill>
          <a:blip r:embed="rId4">
            <a:extLst>
              <a:ext uri="{28A0092B-C50C-407E-A947-70E740481C1C}">
                <a14:useLocalDpi xmlns:a14="http://schemas.microsoft.com/office/drawing/2010/main" val="0"/>
              </a:ext>
            </a:extLst>
          </a:blip>
          <a:srcRect/>
          <a:stretch>
            <a:fillRect/>
          </a:stretch>
        </p:blipFill>
        <p:spPr bwMode="auto">
          <a:xfrm>
            <a:off x="5292080" y="5517232"/>
            <a:ext cx="360040" cy="360040"/>
          </a:xfrm>
          <a:prstGeom prst="rect">
            <a:avLst/>
          </a:prstGeom>
          <a:noFill/>
          <a:ln>
            <a:noFill/>
          </a:ln>
        </p:spPr>
      </p:pic>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1664246" y="6093296"/>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2</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321753342"/>
              </p:ext>
            </p:extLst>
          </p:nvPr>
        </p:nvGraphicFramePr>
        <p:xfrm>
          <a:off x="6408514" y="2060848"/>
          <a:ext cx="2411958" cy="4268354"/>
        </p:xfrm>
        <a:graphic>
          <a:graphicData uri="http://schemas.openxmlformats.org/drawingml/2006/table">
            <a:tbl>
              <a:tblPr firstRow="1" firstCol="1" lastRow="1" lastCol="1" bandRow="1" bandCol="1">
                <a:tableStyleId>{2D5ABB26-0587-4C30-8999-92F81FD0307C}</a:tableStyleId>
              </a:tblPr>
              <a:tblGrid>
                <a:gridCol w="2411958"/>
              </a:tblGrid>
              <a:tr h="412634">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043750">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Name of Asset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Date Gathered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Source of original image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File Type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Copyright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What needs to be done to make the images legal</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Changes made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How and where it is used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Permission required (M/D)</a:t>
                      </a:r>
                      <a:endParaRPr lang="en-GB" sz="1400" baseline="0" dirty="0">
                        <a:solidFill>
                          <a:schemeClr val="tx1"/>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a:t>‘One World’ Project are </a:t>
            </a:r>
            <a:r>
              <a:rPr lang="en-GB" sz="1600" dirty="0"/>
              <a:t>looking to preview showcases of production evidence to decide which products to showcase.</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850042564"/>
              </p:ext>
            </p:extLst>
          </p:nvPr>
        </p:nvGraphicFramePr>
        <p:xfrm>
          <a:off x="395536" y="2296521"/>
          <a:ext cx="5904656" cy="4308382"/>
        </p:xfrm>
        <a:graphic>
          <a:graphicData uri="http://schemas.openxmlformats.org/drawingml/2006/table">
            <a:tbl>
              <a:tblPr firstRow="1" bandRow="1">
                <a:tableStyleId>{2D5ABB26-0587-4C30-8999-92F81FD0307C}</a:tableStyleId>
              </a:tblPr>
              <a:tblGrid>
                <a:gridCol w="281174"/>
                <a:gridCol w="5623482"/>
              </a:tblGrid>
              <a:tr h="29379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kern="1200" baseline="0" noProof="0" dirty="0" smtClean="0">
                          <a:solidFill>
                            <a:schemeClr val="tx1"/>
                          </a:solidFill>
                          <a:latin typeface="Calibri" pitchFamily="34" charset="0"/>
                          <a:ea typeface="+mn-ea"/>
                          <a:cs typeface="+mn-cs"/>
                        </a:rPr>
                        <a:t>Task 2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latin typeface="Calibri" pitchFamily="34" charset="0"/>
                          <a:ea typeface="+mn-ea"/>
                          <a:cs typeface="+mn-cs"/>
                        </a:rPr>
                        <a:t>In order to stay legal and to be able to keep a track of all the files you will use throughout this project in terms of being legal and knowing which site they came from, you will need to create a table to make it easier for your marketing team to find the images and demonstrate understanding of copyright issues and what would need to be done to make the products fit for use in the public domain. You must identify each individual asset which is an issue and explain what would need to be done to comply with copyright.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latin typeface="Calibri" pitchFamily="34" charset="0"/>
                          <a:ea typeface="+mn-ea"/>
                          <a:cs typeface="+mn-cs"/>
                        </a:rPr>
                        <a:t>This table needs to keep track of any changes made to the images after being sourced. And needs to include images from Magazines, Internet and those  you create yourself.</a:t>
                      </a:r>
                    </a:p>
                  </a:txBody>
                  <a:tcPr>
                    <a:noFill/>
                  </a:tcPr>
                </a:tc>
                <a:tc hMerge="1">
                  <a:txBody>
                    <a:bodyPr/>
                    <a:lstStyle/>
                    <a:p>
                      <a:endParaRPr lang="en-GB" dirty="0"/>
                    </a:p>
                  </a:txBody>
                  <a:tcPr/>
                </a:tc>
              </a:tr>
              <a:tr h="516345">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2</a:t>
                      </a:r>
                    </a:p>
                  </a:txBody>
                  <a:tcPr anchor="ctr">
                    <a:solidFill>
                      <a:schemeClr val="tx1"/>
                    </a:solidFill>
                  </a:tcPr>
                </a:tc>
                <a:tc>
                  <a:txBody>
                    <a:bodyPr/>
                    <a:lstStyle/>
                    <a:p>
                      <a:pPr algn="just">
                        <a:spcAft>
                          <a:spcPts val="0"/>
                        </a:spcAft>
                      </a:pPr>
                      <a:r>
                        <a:rPr kumimoji="0" lang="en-GB" sz="1600" kern="1200" baseline="0" dirty="0" smtClean="0">
                          <a:solidFill>
                            <a:schemeClr val="tx1"/>
                          </a:solidFill>
                          <a:latin typeface="Calibri" pitchFamily="34" charset="0"/>
                          <a:ea typeface="+mn-ea"/>
                          <a:cs typeface="+mn-cs"/>
                        </a:rPr>
                        <a:t>Produce an Assets Table for all the primary and secondary assets used throughout your project. </a:t>
                      </a:r>
                      <a:endParaRPr kumimoji="0" lang="en-GB" sz="1600" kern="1200" baseline="0" dirty="0">
                        <a:solidFill>
                          <a:schemeClr val="tx1"/>
                        </a:solidFill>
                        <a:latin typeface="Calibri" pitchFamily="34" charset="0"/>
                        <a:ea typeface="+mn-ea"/>
                        <a:cs typeface="+mn-cs"/>
                      </a:endParaRPr>
                    </a:p>
                  </a:txBody>
                  <a:tcPr marL="68580" marR="68580" marT="0" marB="0" anchor="ctr"/>
                </a:tc>
              </a:tr>
              <a:tr h="774517">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algn="just">
                        <a:spcAft>
                          <a:spcPts val="0"/>
                        </a:spcAft>
                      </a:pPr>
                      <a:r>
                        <a:rPr kumimoji="0" lang="en-GB" sz="1600" kern="1200" dirty="0" smtClean="0">
                          <a:solidFill>
                            <a:schemeClr val="tx1"/>
                          </a:solidFill>
                          <a:latin typeface="Calibri" pitchFamily="34" charset="0"/>
                          <a:ea typeface="+mn-ea"/>
                          <a:cs typeface="+mn-cs"/>
                        </a:rPr>
                        <a:t>Provide details of changes made</a:t>
                      </a:r>
                      <a:r>
                        <a:rPr kumimoji="0" lang="en-GB" sz="1600" kern="1200" baseline="0" dirty="0" smtClean="0">
                          <a:solidFill>
                            <a:schemeClr val="tx1"/>
                          </a:solidFill>
                          <a:latin typeface="Calibri" pitchFamily="34" charset="0"/>
                          <a:ea typeface="+mn-ea"/>
                          <a:cs typeface="+mn-cs"/>
                        </a:rPr>
                        <a:t> to the  materials, how and where it is used and details of permissions required for their use.</a:t>
                      </a:r>
                      <a:endParaRPr kumimoji="0" lang="en-GB" sz="1600" kern="1200" dirty="0">
                        <a:solidFill>
                          <a:schemeClr val="tx1"/>
                        </a:solidFill>
                        <a:latin typeface="Calibri" pitchFamily="34" charset="0"/>
                        <a:ea typeface="+mn-ea"/>
                        <a:cs typeface="+mn-cs"/>
                      </a:endParaRPr>
                    </a:p>
                  </a:txBody>
                  <a:tcPr marL="68580" marR="68580" marT="0" marB="0" anchor="ctr"/>
                </a:tc>
              </a:tr>
            </a:tbl>
          </a:graphicData>
        </a:graphic>
      </p:graphicFrame>
      <p:pic>
        <p:nvPicPr>
          <p:cNvPr id="9" name="Picture 8"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3419872" y="5661248"/>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3</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826266204"/>
              </p:ext>
            </p:extLst>
          </p:nvPr>
        </p:nvGraphicFramePr>
        <p:xfrm>
          <a:off x="6516216" y="2076520"/>
          <a:ext cx="2303934" cy="4252781"/>
        </p:xfrm>
        <a:graphic>
          <a:graphicData uri="http://schemas.openxmlformats.org/drawingml/2006/table">
            <a:tbl>
              <a:tblPr firstRow="1" firstCol="1" lastRow="1" lastCol="1" bandRow="1" bandCol="1">
                <a:tableStyleId>{2D5ABB26-0587-4C30-8999-92F81FD0307C}</a:tableStyleId>
              </a:tblPr>
              <a:tblGrid>
                <a:gridCol w="2303934"/>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Test Buddy Name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Date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Asset analysis request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Feedback on what is good about the submitted asset.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Suggested Improvements to content (M)</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Suggested improvements to Quality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Appeal to the target audience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a:t>‘One World’ Project are </a:t>
            </a:r>
            <a:r>
              <a:rPr lang="en-GB" sz="1600" dirty="0"/>
              <a:t>looking to preview showcases of production evidence to decide which products to showcase.</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2603249109"/>
              </p:ext>
            </p:extLst>
          </p:nvPr>
        </p:nvGraphicFramePr>
        <p:xfrm>
          <a:off x="395536" y="2278259"/>
          <a:ext cx="5976664" cy="4206240"/>
        </p:xfrm>
        <a:graphic>
          <a:graphicData uri="http://schemas.openxmlformats.org/drawingml/2006/table">
            <a:tbl>
              <a:tblPr firstRow="1" bandRow="1">
                <a:tableStyleId>{2D5ABB26-0587-4C30-8999-92F81FD0307C}</a:tableStyleId>
              </a:tblPr>
              <a:tblGrid>
                <a:gridCol w="284603"/>
                <a:gridCol w="5692061"/>
              </a:tblGrid>
              <a:tr h="165479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latin typeface="Calibri" pitchFamily="34" charset="0"/>
                          <a:ea typeface="+mn-ea"/>
                          <a:cs typeface="+mn-cs"/>
                        </a:rPr>
                        <a:t>Throughout this project you will be required to use a test buddy to review and evaluate your</a:t>
                      </a:r>
                      <a:r>
                        <a:rPr kumimoji="0" lang="en-GB" sz="1600" kern="1200" baseline="0" dirty="0" smtClean="0">
                          <a:solidFill>
                            <a:schemeClr val="tx1"/>
                          </a:solidFill>
                          <a:latin typeface="Calibri" pitchFamily="34" charset="0"/>
                          <a:ea typeface="+mn-ea"/>
                          <a:cs typeface="+mn-cs"/>
                        </a:rPr>
                        <a:t> work just as you will be required to evaluate the work of your test buddy. Evidence of working with the test buddy needs to be demonstrated at different stages of the project and work will need to be evaluated.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baseline="0" dirty="0" smtClean="0">
                          <a:solidFill>
                            <a:schemeClr val="tx1"/>
                          </a:solidFill>
                          <a:latin typeface="Calibri" pitchFamily="34" charset="0"/>
                          <a:ea typeface="+mn-ea"/>
                          <a:cs typeface="+mn-cs"/>
                        </a:rPr>
                        <a:t>Evaluation needs to include Sketches and Storyboards.</a:t>
                      </a:r>
                    </a:p>
                  </a:txBody>
                  <a:tcPr>
                    <a:noFill/>
                  </a:tcPr>
                </a:tc>
                <a:tc hMerge="1">
                  <a:txBody>
                    <a:bodyPr/>
                    <a:lstStyle/>
                    <a:p>
                      <a:endParaRPr lang="en-GB" dirty="0"/>
                    </a:p>
                  </a:txBody>
                  <a:tcPr/>
                </a:tc>
              </a:tr>
              <a:tr h="405798">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3</a:t>
                      </a:r>
                    </a:p>
                  </a:txBody>
                  <a:tcPr anchor="ctr">
                    <a:solidFill>
                      <a:schemeClr val="tx1"/>
                    </a:solidFill>
                  </a:tcPr>
                </a:tc>
                <a:tc>
                  <a:txBody>
                    <a:bodyPr/>
                    <a:lstStyle/>
                    <a:p>
                      <a:r>
                        <a:rPr kumimoji="0" lang="en-GB" sz="1600" kern="1200" baseline="0" dirty="0" smtClean="0">
                          <a:solidFill>
                            <a:schemeClr val="tx1"/>
                          </a:solidFill>
                          <a:latin typeface="Calibri" pitchFamily="34" charset="0"/>
                          <a:ea typeface="+mn-ea"/>
                          <a:cs typeface="+mn-cs"/>
                        </a:rPr>
                        <a:t>Create an evaluation document for your test buddy to test your submitted work.</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b="1" kern="1200" dirty="0" smtClean="0">
                          <a:solidFill>
                            <a:srgbClr val="FF0000"/>
                          </a:solidFill>
                          <a:latin typeface="Calibri" pitchFamily="34" charset="0"/>
                          <a:ea typeface="+mn-ea"/>
                          <a:cs typeface="+mn-cs"/>
                        </a:rPr>
                        <a:t>Merit</a:t>
                      </a:r>
                    </a:p>
                  </a:txBody>
                  <a:tcPr/>
                </a:tc>
              </a:tr>
              <a:tr h="303157">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3</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baseline="0" dirty="0" smtClean="0">
                          <a:solidFill>
                            <a:srgbClr val="FF0000"/>
                          </a:solidFill>
                          <a:latin typeface="Calibri" pitchFamily="34" charset="0"/>
                          <a:ea typeface="+mn-ea"/>
                          <a:cs typeface="+mn-cs"/>
                        </a:rPr>
                        <a:t>Create an evaluation document that specifies improvements to content and quality.</a:t>
                      </a:r>
                    </a:p>
                  </a:txBody>
                  <a:tcPr/>
                </a:tc>
              </a:tr>
              <a:tr h="262640">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400" kern="1200" dirty="0" smtClean="0">
                        <a:solidFill>
                          <a:srgbClr val="FF0000"/>
                        </a:solidFill>
                        <a:latin typeface="Calibri" pitchFamily="34" charset="0"/>
                        <a:ea typeface="+mn-ea"/>
                        <a:cs typeface="+mn-cs"/>
                      </a:endParaRP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b="1" kern="1200" dirty="0" smtClean="0">
                          <a:solidFill>
                            <a:schemeClr val="tx2">
                              <a:lumMod val="60000"/>
                              <a:lumOff val="40000"/>
                            </a:schemeClr>
                          </a:solidFill>
                          <a:latin typeface="Calibri" pitchFamily="34" charset="0"/>
                          <a:ea typeface="+mn-ea"/>
                          <a:cs typeface="+mn-cs"/>
                        </a:rPr>
                        <a:t>Distinction</a:t>
                      </a:r>
                    </a:p>
                  </a:txBody>
                  <a:tcPr/>
                </a:tc>
              </a:tr>
              <a:tr h="381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0" kern="1200" dirty="0" smtClean="0">
                          <a:solidFill>
                            <a:schemeClr val="bg1"/>
                          </a:solidFill>
                          <a:latin typeface="Calibri" pitchFamily="34" charset="0"/>
                          <a:ea typeface="+mn-ea"/>
                          <a:cs typeface="+mn-cs"/>
                        </a:rPr>
                        <a:t>3</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kern="1200" dirty="0" smtClean="0">
                          <a:solidFill>
                            <a:schemeClr val="tx2">
                              <a:lumMod val="60000"/>
                              <a:lumOff val="40000"/>
                            </a:schemeClr>
                          </a:solidFill>
                          <a:latin typeface="Calibri" pitchFamily="34" charset="0"/>
                          <a:ea typeface="+mn-ea"/>
                          <a:cs typeface="+mn-cs"/>
                        </a:rPr>
                        <a:t>Create</a:t>
                      </a:r>
                      <a:r>
                        <a:rPr kumimoji="0" lang="en-GB" sz="1600" kern="1200" baseline="0" dirty="0" smtClean="0">
                          <a:solidFill>
                            <a:schemeClr val="tx2">
                              <a:lumMod val="60000"/>
                              <a:lumOff val="40000"/>
                            </a:schemeClr>
                          </a:solidFill>
                          <a:latin typeface="Calibri" pitchFamily="34" charset="0"/>
                          <a:ea typeface="+mn-ea"/>
                          <a:cs typeface="+mn-cs"/>
                        </a:rPr>
                        <a:t> an evaluation document that considers the appeal to the target audience.</a:t>
                      </a:r>
                      <a:endParaRPr kumimoji="0" lang="en-GB" sz="1600" kern="1200" dirty="0" smtClean="0">
                        <a:solidFill>
                          <a:schemeClr val="tx2">
                            <a:lumMod val="60000"/>
                            <a:lumOff val="40000"/>
                          </a:schemeClr>
                        </a:solidFill>
                        <a:latin typeface="Calibri" pitchFamily="34" charset="0"/>
                        <a:ea typeface="+mn-ea"/>
                        <a:cs typeface="+mn-cs"/>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4</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3312209376"/>
              </p:ext>
            </p:extLst>
          </p:nvPr>
        </p:nvGraphicFramePr>
        <p:xfrm>
          <a:off x="6948264" y="2076520"/>
          <a:ext cx="1876350" cy="4016776"/>
        </p:xfrm>
        <a:graphic>
          <a:graphicData uri="http://schemas.openxmlformats.org/drawingml/2006/table">
            <a:tbl>
              <a:tblPr firstRow="1" firstCol="1" lastRow="1" lastCol="1" bandRow="1" bandCol="1">
                <a:tableStyleId>{2D5ABB26-0587-4C30-8999-92F81FD0307C}</a:tableStyleId>
              </a:tblPr>
              <a:tblGrid>
                <a:gridCol w="1876350"/>
              </a:tblGrid>
              <a:tr h="381821">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Some ideas for the content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Breakdown of proposed stages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Proposed Time scale for production.</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Content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Detailed timescale proposal (M/D)</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Features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Realistic Time Plan (D)</a:t>
                      </a:r>
                      <a:endParaRPr lang="en-GB" sz="16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4047"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323528" y="1628800"/>
            <a:ext cx="8496944" cy="584775"/>
          </a:xfrm>
          <a:prstGeom prst="rect">
            <a:avLst/>
          </a:prstGeom>
        </p:spPr>
        <p:txBody>
          <a:bodyPr wrap="square">
            <a:spAutoFit/>
          </a:bodyPr>
          <a:lstStyle/>
          <a:p>
            <a:r>
              <a:rPr lang="en-GB" sz="1600" b="1" dirty="0"/>
              <a:t>‘One World’ Project are </a:t>
            </a:r>
            <a:r>
              <a:rPr lang="en-GB" sz="1600" dirty="0"/>
              <a:t>looking to preview showcases of production evidence to decide which products to showcase.</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179109823"/>
              </p:ext>
            </p:extLst>
          </p:nvPr>
        </p:nvGraphicFramePr>
        <p:xfrm>
          <a:off x="395536" y="2254927"/>
          <a:ext cx="6408712" cy="4175760"/>
        </p:xfrm>
        <a:graphic>
          <a:graphicData uri="http://schemas.openxmlformats.org/drawingml/2006/table">
            <a:tbl>
              <a:tblPr firstRow="1" bandRow="1">
                <a:tableStyleId>{2D5ABB26-0587-4C30-8999-92F81FD0307C}</a:tableStyleId>
              </a:tblPr>
              <a:tblGrid>
                <a:gridCol w="305177"/>
                <a:gridCol w="6103535"/>
              </a:tblGrid>
              <a:tr h="23286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r>
                        <a:rPr kumimoji="0" lang="en-GB" sz="1400" kern="1200" dirty="0" smtClean="0">
                          <a:solidFill>
                            <a:schemeClr val="tx1"/>
                          </a:solidFill>
                          <a:effectLst/>
                          <a:latin typeface="Calibri" pitchFamily="34" charset="0"/>
                          <a:ea typeface="+mn-ea"/>
                          <a:cs typeface="Calibri" pitchFamily="34" charset="0"/>
                        </a:rPr>
                        <a:t>You must come up with some ideas for your interactive product. Read all the instructions for the interactive product and make sure you understand what is required. Complete a proposal that outlines: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kern="1200" dirty="0" smtClean="0">
                          <a:solidFill>
                            <a:schemeClr val="tx1"/>
                          </a:solidFill>
                          <a:effectLst/>
                          <a:latin typeface="Calibri" pitchFamily="34" charset="0"/>
                          <a:ea typeface="+mn-ea"/>
                          <a:cs typeface="Calibri" pitchFamily="34" charset="0"/>
                        </a:rPr>
                        <a:t>Title</a:t>
                      </a:r>
                      <a:r>
                        <a:rPr kumimoji="0" lang="en-GB" sz="1400" kern="1200" dirty="0" smtClean="0">
                          <a:solidFill>
                            <a:schemeClr val="tx1"/>
                          </a:solidFill>
                          <a:effectLst/>
                          <a:latin typeface="Calibri" pitchFamily="34" charset="0"/>
                          <a:ea typeface="+mn-ea"/>
                          <a:cs typeface="Calibri" pitchFamily="34" charset="0"/>
                        </a:rPr>
                        <a:t> - What will you call your product?</a:t>
                      </a:r>
                    </a:p>
                    <a:p>
                      <a:pPr lvl="0"/>
                      <a:r>
                        <a:rPr kumimoji="0" lang="en-GB" sz="1400" b="1" kern="1200" dirty="0" smtClean="0">
                          <a:solidFill>
                            <a:schemeClr val="tx1"/>
                          </a:solidFill>
                          <a:effectLst/>
                          <a:latin typeface="Calibri" pitchFamily="34" charset="0"/>
                          <a:ea typeface="+mn-ea"/>
                          <a:cs typeface="Calibri" pitchFamily="34" charset="0"/>
                        </a:rPr>
                        <a:t>Purpose</a:t>
                      </a:r>
                      <a:r>
                        <a:rPr kumimoji="0" lang="en-GB" sz="1400" b="1" kern="1200" baseline="0" dirty="0" smtClean="0">
                          <a:solidFill>
                            <a:schemeClr val="tx1"/>
                          </a:solidFill>
                          <a:effectLst/>
                          <a:latin typeface="Calibri" pitchFamily="34" charset="0"/>
                          <a:ea typeface="+mn-ea"/>
                          <a:cs typeface="Calibri" pitchFamily="34" charset="0"/>
                        </a:rPr>
                        <a:t> – </a:t>
                      </a:r>
                      <a:r>
                        <a:rPr kumimoji="0" lang="en-GB" sz="1400" b="0" kern="1200" baseline="0" dirty="0" smtClean="0">
                          <a:solidFill>
                            <a:schemeClr val="tx1"/>
                          </a:solidFill>
                          <a:effectLst/>
                          <a:latin typeface="Calibri" pitchFamily="34" charset="0"/>
                          <a:ea typeface="+mn-ea"/>
                          <a:cs typeface="Calibri" pitchFamily="34" charset="0"/>
                        </a:rPr>
                        <a:t>What is the project about, what do you hope to achieve?</a:t>
                      </a:r>
                      <a:endParaRPr kumimoji="0" lang="en-GB" sz="1400" b="1" kern="1200" dirty="0" smtClean="0">
                        <a:solidFill>
                          <a:schemeClr val="tx1"/>
                        </a:solidFill>
                        <a:effectLst/>
                        <a:latin typeface="Calibri" pitchFamily="34" charset="0"/>
                        <a:ea typeface="+mn-ea"/>
                        <a:cs typeface="Calibri" pitchFamily="34" charset="0"/>
                      </a:endParaRPr>
                    </a:p>
                    <a:p>
                      <a:pPr lvl="0"/>
                      <a:r>
                        <a:rPr kumimoji="0" lang="en-GB" sz="1400" b="1" kern="1200" dirty="0" smtClean="0">
                          <a:solidFill>
                            <a:schemeClr val="tx1"/>
                          </a:solidFill>
                          <a:effectLst/>
                          <a:latin typeface="Calibri" pitchFamily="34" charset="0"/>
                          <a:ea typeface="+mn-ea"/>
                          <a:cs typeface="Calibri" pitchFamily="34" charset="0"/>
                        </a:rPr>
                        <a:t>Target audience</a:t>
                      </a:r>
                      <a:r>
                        <a:rPr kumimoji="0" lang="en-GB" sz="1400" kern="1200" dirty="0" smtClean="0">
                          <a:solidFill>
                            <a:schemeClr val="tx1"/>
                          </a:solidFill>
                          <a:effectLst/>
                          <a:latin typeface="Calibri" pitchFamily="34" charset="0"/>
                          <a:ea typeface="+mn-ea"/>
                          <a:cs typeface="Calibri" pitchFamily="34" charset="0"/>
                        </a:rPr>
                        <a:t> - Who will the interactive product be aimed at?</a:t>
                      </a:r>
                    </a:p>
                    <a:p>
                      <a:pPr lvl="0"/>
                      <a:r>
                        <a:rPr kumimoji="0" lang="en-GB" sz="1400" b="1" kern="1200" dirty="0" smtClean="0">
                          <a:solidFill>
                            <a:schemeClr val="tx1"/>
                          </a:solidFill>
                          <a:effectLst/>
                          <a:latin typeface="Calibri" pitchFamily="34" charset="0"/>
                          <a:ea typeface="+mn-ea"/>
                          <a:cs typeface="Calibri" pitchFamily="34" charset="0"/>
                        </a:rPr>
                        <a:t>Main Video</a:t>
                      </a:r>
                      <a:r>
                        <a:rPr kumimoji="0" lang="en-GB" sz="1400" kern="1200" dirty="0" smtClean="0">
                          <a:solidFill>
                            <a:schemeClr val="tx1"/>
                          </a:solidFill>
                          <a:effectLst/>
                          <a:latin typeface="Calibri" pitchFamily="34" charset="0"/>
                          <a:ea typeface="+mn-ea"/>
                          <a:cs typeface="Calibri" pitchFamily="34" charset="0"/>
                        </a:rPr>
                        <a:t> - What youth achievement will you focus on? Why will it interest your target audience?</a:t>
                      </a:r>
                    </a:p>
                    <a:p>
                      <a:pPr lvl="0"/>
                      <a:r>
                        <a:rPr kumimoji="0" lang="en-GB" sz="1400" b="1" kern="1200" dirty="0" smtClean="0">
                          <a:solidFill>
                            <a:schemeClr val="tx1"/>
                          </a:solidFill>
                          <a:effectLst/>
                          <a:latin typeface="Calibri" pitchFamily="34" charset="0"/>
                          <a:ea typeface="+mn-ea"/>
                          <a:cs typeface="Calibri" pitchFamily="34" charset="0"/>
                        </a:rPr>
                        <a:t>Components - </a:t>
                      </a:r>
                      <a:r>
                        <a:rPr kumimoji="0" lang="en-GB" sz="1400" kern="1200" dirty="0" smtClean="0">
                          <a:solidFill>
                            <a:schemeClr val="tx1"/>
                          </a:solidFill>
                          <a:effectLst/>
                          <a:latin typeface="Calibri" pitchFamily="34" charset="0"/>
                          <a:ea typeface="+mn-ea"/>
                          <a:cs typeface="Calibri" pitchFamily="34" charset="0"/>
                        </a:rPr>
                        <a:t>Outline your ideas for each stage of your interactive product, including types of multimedia assets you plan to incorporate.</a:t>
                      </a:r>
                      <a:endParaRPr kumimoji="0" lang="en-GB" sz="1400" kern="1200" dirty="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247841">
                <a:tc>
                  <a:txBody>
                    <a:bodyPr/>
                    <a:lstStyle/>
                    <a:p>
                      <a:pPr marL="0" indent="0" algn="ctr" rtl="0" eaLnBrk="1" latinLnBrk="0" hangingPunct="1"/>
                      <a:r>
                        <a:rPr kumimoji="0" lang="en-GB" sz="1400" b="0" kern="1200" dirty="0" smtClean="0">
                          <a:solidFill>
                            <a:schemeClr val="bg1"/>
                          </a:solidFill>
                          <a:latin typeface="Calibri" pitchFamily="34" charset="0"/>
                          <a:ea typeface="+mn-ea"/>
                          <a:cs typeface="Calibri" pitchFamily="34" charset="0"/>
                        </a:rPr>
                        <a:t>4</a:t>
                      </a:r>
                    </a:p>
                  </a:txBody>
                  <a:tcPr anchor="ctr">
                    <a:solidFill>
                      <a:schemeClr val="tx1"/>
                    </a:solidFill>
                  </a:tcPr>
                </a:tc>
                <a:tc>
                  <a:txBody>
                    <a:bodyPr/>
                    <a:lstStyle/>
                    <a:p>
                      <a:r>
                        <a:rPr kumimoji="0" lang="en-GB" sz="1400" kern="1200" dirty="0" smtClean="0">
                          <a:solidFill>
                            <a:schemeClr val="tx1"/>
                          </a:solidFill>
                          <a:effectLst/>
                          <a:latin typeface="Calibri" pitchFamily="34" charset="0"/>
                          <a:ea typeface="+mn-ea"/>
                          <a:cs typeface="Calibri" pitchFamily="34" charset="0"/>
                        </a:rPr>
                        <a:t>Design a Showcase Proposal suggesting some ideas for your interactive product.</a:t>
                      </a:r>
                      <a:endParaRPr kumimoji="0" lang="en-GB" sz="1400" kern="1200" dirty="0">
                        <a:solidFill>
                          <a:schemeClr val="tx1"/>
                        </a:solidFill>
                        <a:effectLst/>
                        <a:latin typeface="Calibri" pitchFamily="34" charset="0"/>
                        <a:ea typeface="+mn-ea"/>
                        <a:cs typeface="Calibri" pitchFamily="34" charset="0"/>
                      </a:endParaRPr>
                    </a:p>
                  </a:txBody>
                  <a:tcPr/>
                </a:tc>
              </a:tr>
              <a:tr h="285978">
                <a:tc>
                  <a:txBody>
                    <a:bodyPr/>
                    <a:lstStyle/>
                    <a:p>
                      <a:pPr marL="0" indent="0" algn="ctr" rtl="0" eaLnBrk="1" latinLnBrk="0" hangingPunct="1"/>
                      <a:endParaRPr kumimoji="0" lang="en-GB" sz="1400" b="0"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400" b="1" kern="1200" dirty="0" smtClean="0">
                          <a:solidFill>
                            <a:srgbClr val="FF0000"/>
                          </a:solidFill>
                          <a:latin typeface="Calibri" pitchFamily="34" charset="0"/>
                          <a:ea typeface="+mn-ea"/>
                          <a:cs typeface="Calibri" pitchFamily="34" charset="0"/>
                        </a:rPr>
                        <a:t>Merit and Distinction</a:t>
                      </a:r>
                    </a:p>
                  </a:txBody>
                  <a:tcPr/>
                </a:tc>
              </a:tr>
              <a:tr h="272360">
                <a:tc>
                  <a:txBody>
                    <a:bodyPr/>
                    <a:lstStyle/>
                    <a:p>
                      <a:pPr marL="0" indent="0" algn="ctr" rtl="0" eaLnBrk="1" latinLnBrk="0" hangingPunct="1"/>
                      <a:r>
                        <a:rPr kumimoji="0" lang="en-GB" sz="1400" b="0" kern="1200" dirty="0" smtClean="0">
                          <a:solidFill>
                            <a:schemeClr val="bg1"/>
                          </a:solidFill>
                          <a:latin typeface="Calibri" pitchFamily="34" charset="0"/>
                          <a:ea typeface="+mn-ea"/>
                          <a:cs typeface="Calibri" pitchFamily="34" charset="0"/>
                        </a:rPr>
                        <a:t>4</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rgbClr val="FF0000"/>
                          </a:solidFill>
                          <a:latin typeface="Calibri" pitchFamily="34" charset="0"/>
                          <a:ea typeface="+mn-ea"/>
                          <a:cs typeface="Calibri" pitchFamily="34" charset="0"/>
                        </a:rPr>
                        <a:t>Create a detailed Showcase proposal specifying the content for your client.</a:t>
                      </a:r>
                    </a:p>
                  </a:txBody>
                  <a:tcPr/>
                </a:tc>
              </a:tr>
              <a:tr h="285978">
                <a:tc>
                  <a:txBody>
                    <a:bodyPr/>
                    <a:lstStyle/>
                    <a:p>
                      <a:pPr marL="0" indent="0" algn="ctr" rtl="0" eaLnBrk="1" latinLnBrk="0" hangingPunct="1"/>
                      <a:endParaRPr kumimoji="0" lang="en-GB" sz="1400" b="0" kern="1200" dirty="0" smtClean="0">
                        <a:solidFill>
                          <a:schemeClr val="bg1"/>
                        </a:solidFill>
                        <a:latin typeface="Calibri" pitchFamily="34" charset="0"/>
                        <a:ea typeface="+mn-ea"/>
                        <a:cs typeface="Calibri" pitchFamily="34" charset="0"/>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kern="1200" dirty="0" smtClean="0">
                          <a:solidFill>
                            <a:schemeClr val="tx2">
                              <a:lumMod val="60000"/>
                              <a:lumOff val="40000"/>
                            </a:schemeClr>
                          </a:solidFill>
                          <a:latin typeface="Calibri" pitchFamily="34" charset="0"/>
                          <a:ea typeface="+mn-ea"/>
                          <a:cs typeface="Calibri" pitchFamily="34" charset="0"/>
                        </a:rPr>
                        <a:t>Distinction</a:t>
                      </a:r>
                    </a:p>
                  </a:txBody>
                  <a:tcPr/>
                </a:tc>
              </a:tr>
              <a:tr h="490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b="0" kern="1200" dirty="0" smtClean="0">
                          <a:solidFill>
                            <a:schemeClr val="bg1"/>
                          </a:solidFill>
                          <a:latin typeface="Calibri" pitchFamily="34" charset="0"/>
                          <a:ea typeface="+mn-ea"/>
                          <a:cs typeface="Calibri" pitchFamily="34" charset="0"/>
                        </a:rPr>
                        <a:t>4</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kern="1200" dirty="0" smtClean="0">
                          <a:solidFill>
                            <a:schemeClr val="tx2">
                              <a:lumMod val="60000"/>
                              <a:lumOff val="40000"/>
                            </a:schemeClr>
                          </a:solidFill>
                          <a:latin typeface="Calibri" pitchFamily="34" charset="0"/>
                          <a:ea typeface="+mn-ea"/>
                          <a:cs typeface="Calibri" pitchFamily="34" charset="0"/>
                        </a:rPr>
                        <a:t>Create</a:t>
                      </a:r>
                      <a:r>
                        <a:rPr kumimoji="0" lang="en-GB" sz="1400" kern="1200" baseline="0" dirty="0" smtClean="0">
                          <a:solidFill>
                            <a:schemeClr val="tx2">
                              <a:lumMod val="60000"/>
                              <a:lumOff val="40000"/>
                            </a:schemeClr>
                          </a:solidFill>
                          <a:latin typeface="Calibri" pitchFamily="34" charset="0"/>
                          <a:ea typeface="+mn-ea"/>
                          <a:cs typeface="Calibri" pitchFamily="34" charset="0"/>
                        </a:rPr>
                        <a:t> a Showcase Proposal that specifies all the features of the proposed content.</a:t>
                      </a:r>
                      <a:endParaRPr kumimoji="0" lang="en-GB" sz="1400" kern="1200" dirty="0" smtClean="0">
                        <a:solidFill>
                          <a:schemeClr val="tx2">
                            <a:lumMod val="60000"/>
                            <a:lumOff val="40000"/>
                          </a:schemeClr>
                        </a:solidFill>
                        <a:latin typeface="Calibri" pitchFamily="34" charset="0"/>
                        <a:ea typeface="+mn-ea"/>
                        <a:cs typeface="Calibri" pitchFamily="34" charset="0"/>
                      </a:endParaRPr>
                    </a:p>
                  </a:txBody>
                  <a:tcPr/>
                </a:tc>
              </a:tr>
            </a:tbl>
          </a:graphicData>
        </a:graphic>
      </p:graphicFrame>
    </p:spTree>
    <p:extLst>
      <p:ext uri="{BB962C8B-B14F-4D97-AF65-F5344CB8AC3E}">
        <p14:creationId xmlns:p14="http://schemas.microsoft.com/office/powerpoint/2010/main" val="2137493419"/>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LO1 –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3676817535"/>
              </p:ext>
            </p:extLst>
          </p:nvPr>
        </p:nvGraphicFramePr>
        <p:xfrm>
          <a:off x="616867" y="1340768"/>
          <a:ext cx="7951640" cy="4715270"/>
        </p:xfrm>
        <a:graphic>
          <a:graphicData uri="http://schemas.openxmlformats.org/drawingml/2006/table">
            <a:tbl>
              <a:tblPr/>
              <a:tblGrid>
                <a:gridCol w="930797"/>
                <a:gridCol w="144016"/>
                <a:gridCol w="1008112"/>
                <a:gridCol w="360040"/>
                <a:gridCol w="144016"/>
                <a:gridCol w="1656184"/>
                <a:gridCol w="216024"/>
                <a:gridCol w="216024"/>
                <a:gridCol w="1800200"/>
                <a:gridCol w="809683"/>
                <a:gridCol w="666544"/>
              </a:tblGrid>
              <a:tr h="288032">
                <a:tc gridSpan="2">
                  <a:txBody>
                    <a:bodyPr/>
                    <a:lstStyle/>
                    <a:p>
                      <a:pPr algn="ctr">
                        <a:spcAft>
                          <a:spcPts val="0"/>
                        </a:spcAft>
                      </a:pPr>
                      <a:r>
                        <a:rPr lang="en-GB" sz="1500" b="1" dirty="0">
                          <a:latin typeface="Calibri" pitchFamily="34" charset="0"/>
                          <a:ea typeface="Times New Roman"/>
                          <a:cs typeface="Calibri" pitchFamily="34" charset="0"/>
                        </a:rPr>
                        <a:t>Task</a:t>
                      </a:r>
                      <a:endParaRPr lang="en-ZA" sz="15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gridSpan="7">
                  <a:txBody>
                    <a:bodyPr/>
                    <a:lstStyle/>
                    <a:p>
                      <a:pPr algn="ctr">
                        <a:spcAft>
                          <a:spcPts val="0"/>
                        </a:spcAft>
                      </a:pPr>
                      <a:r>
                        <a:rPr lang="en-GB" sz="1500" b="1" dirty="0">
                          <a:latin typeface="Calibri" pitchFamily="34" charset="0"/>
                          <a:ea typeface="Times New Roman"/>
                          <a:cs typeface="Calibri" pitchFamily="34" charset="0"/>
                        </a:rPr>
                        <a:t>Activities</a:t>
                      </a:r>
                      <a:endParaRPr lang="en-ZA" sz="15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500" b="1" dirty="0">
                          <a:latin typeface="Calibri" pitchFamily="34" charset="0"/>
                          <a:ea typeface="Times New Roman"/>
                          <a:cs typeface="Calibri" pitchFamily="34" charset="0"/>
                        </a:rPr>
                        <a:t>Student</a:t>
                      </a:r>
                      <a:endParaRPr lang="en-ZA" sz="15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500" b="1" dirty="0" smtClean="0">
                          <a:latin typeface="Calibri" pitchFamily="34" charset="0"/>
                          <a:ea typeface="Times New Roman"/>
                          <a:cs typeface="Calibri" pitchFamily="34" charset="0"/>
                        </a:rPr>
                        <a:t>Staff</a:t>
                      </a:r>
                      <a:endParaRPr lang="en-ZA" sz="15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21171">
                <a:tc gridSpan="11">
                  <a:txBody>
                    <a:bodyPr/>
                    <a:lstStyle/>
                    <a:p>
                      <a:r>
                        <a:rPr lang="en-US" sz="1800" b="1" dirty="0" smtClean="0">
                          <a:latin typeface="Calibri" pitchFamily="34" charset="0"/>
                          <a:ea typeface="Calibri" pitchFamily="34" charset="0"/>
                          <a:cs typeface="Calibri" pitchFamily="34" charset="0"/>
                        </a:rPr>
                        <a:t>LO1:</a:t>
                      </a:r>
                      <a:r>
                        <a:rPr lang="en-US" sz="1800" dirty="0" smtClean="0">
                          <a:latin typeface="Calibri" pitchFamily="34" charset="0"/>
                          <a:ea typeface="Calibri" pitchFamily="34" charset="0"/>
                          <a:cs typeface="Calibri" pitchFamily="34" charset="0"/>
                        </a:rPr>
                        <a:t> </a:t>
                      </a:r>
                      <a:r>
                        <a:rPr lang="en-GB" sz="1800" dirty="0" smtClean="0">
                          <a:latin typeface="Calibri" pitchFamily="34" charset="0"/>
                          <a:cs typeface="Calibri" pitchFamily="34" charset="0"/>
                        </a:rPr>
                        <a:t>Be able to prepare a Multimedia Showcase Proposal</a:t>
                      </a:r>
                      <a:endParaRPr lang="en-ZA" sz="18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94710">
                <a:tc>
                  <a:txBody>
                    <a:bodyPr/>
                    <a:lstStyle/>
                    <a:p>
                      <a:pPr algn="ctr">
                        <a:spcAft>
                          <a:spcPts val="0"/>
                        </a:spcAft>
                      </a:pPr>
                      <a:r>
                        <a:rPr lang="en-GB" sz="1500">
                          <a:effectLst/>
                          <a:latin typeface="Calibri" pitchFamily="34" charset="0"/>
                          <a:ea typeface="Times New Roman"/>
                          <a:cs typeface="Calibri" pitchFamily="34" charset="0"/>
                        </a:rPr>
                        <a:t>1(P/M/D)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a:spcAft>
                          <a:spcPts val="0"/>
                        </a:spcAft>
                      </a:pPr>
                      <a:r>
                        <a:rPr kumimoji="0" lang="en-GB" sz="1500" kern="1200" dirty="0" smtClean="0">
                          <a:solidFill>
                            <a:schemeClr val="tx1"/>
                          </a:solidFill>
                          <a:effectLst/>
                          <a:latin typeface="Calibri" pitchFamily="34" charset="0"/>
                          <a:ea typeface="+mn-ea"/>
                          <a:cs typeface="Calibri" pitchFamily="34" charset="0"/>
                        </a:rPr>
                        <a:t>Create a folder called DA202SPB which contains these two subfolders</a:t>
                      </a: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a:spcAft>
                          <a:spcPts val="0"/>
                        </a:spcAft>
                      </a:pPr>
                      <a:endParaRPr lang="en-GB" sz="18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5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sz="15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2404">
                <a:tc rowSpan="3">
                  <a:txBody>
                    <a:bodyPr/>
                    <a:lstStyle/>
                    <a:p>
                      <a:pPr algn="ctr">
                        <a:spcAft>
                          <a:spcPts val="0"/>
                        </a:spcAft>
                      </a:pPr>
                      <a:r>
                        <a:rPr lang="en-GB" sz="1500" dirty="0" smtClean="0">
                          <a:effectLst/>
                          <a:latin typeface="Calibri" pitchFamily="34" charset="0"/>
                          <a:ea typeface="Times New Roman"/>
                          <a:cs typeface="Calibri" pitchFamily="34" charset="0"/>
                        </a:rPr>
                        <a:t>2(P/M/D)</a:t>
                      </a:r>
                      <a:endParaRPr lang="en-GB" sz="1500" dirty="0">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1"/>
                          </a:solidFill>
                          <a:latin typeface="Calibri" pitchFamily="34" charset="0"/>
                          <a:ea typeface="+mn-ea"/>
                          <a:cs typeface="Calibri" pitchFamily="34" charset="0"/>
                        </a:rPr>
                        <a:t>Produce an Assets Table for all the primary and secondary assets used</a:t>
                      </a:r>
                      <a:r>
                        <a:rPr kumimoji="0" lang="en-GB" sz="1500" kern="1200" baseline="0" dirty="0" smtClean="0">
                          <a:solidFill>
                            <a:schemeClr val="tx1"/>
                          </a:solidFill>
                          <a:latin typeface="Calibri" pitchFamily="34" charset="0"/>
                          <a:ea typeface="+mn-ea"/>
                          <a:cs typeface="Calibri" pitchFamily="34" charset="0"/>
                        </a:rPr>
                        <a:t> throughout your project.</a:t>
                      </a:r>
                      <a:r>
                        <a:rPr kumimoji="0" lang="en-GB" sz="1500" kern="1200" dirty="0" smtClean="0">
                          <a:solidFill>
                            <a:schemeClr val="tx1"/>
                          </a:solidFill>
                          <a:latin typeface="Calibri" pitchFamily="34" charset="0"/>
                          <a:ea typeface="+mn-ea"/>
                          <a:cs typeface="Calibri"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GB" sz="1800" kern="120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3">
                  <a:txBody>
                    <a:bodyPr/>
                    <a:lstStyle/>
                    <a:p>
                      <a:endParaRPr lang="en-GB" sz="15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endParaRPr lang="en-GB" sz="1500" dirty="0">
                        <a:latin typeface="Calibri" pitchFamily="34" charset="0"/>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03904">
                <a:tc vMerge="1">
                  <a:txBody>
                    <a:bodyPr/>
                    <a:lstStyle/>
                    <a:p>
                      <a:endParaRPr lang="en-GB"/>
                    </a:p>
                  </a:txBody>
                  <a:tcPr/>
                </a:tc>
                <a:tc gridSpan="4">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chemeClr val="tx1"/>
                          </a:solidFill>
                          <a:effectLst/>
                          <a:latin typeface="Calibri" pitchFamily="34" charset="0"/>
                          <a:ea typeface="Times New Roman"/>
                          <a:cs typeface="Calibri" pitchFamily="34" charset="0"/>
                        </a:rPr>
                        <a:t>Name of Asset</a:t>
                      </a:r>
                    </a:p>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chemeClr val="tx1"/>
                          </a:solidFill>
                          <a:effectLst/>
                          <a:latin typeface="Calibri" pitchFamily="34" charset="0"/>
                          <a:ea typeface="Times New Roman"/>
                          <a:cs typeface="Calibri" pitchFamily="34" charset="0"/>
                        </a:rPr>
                        <a:t>Date Gathered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chemeClr val="tx1"/>
                          </a:solidFill>
                          <a:effectLst/>
                          <a:latin typeface="Calibri" pitchFamily="34" charset="0"/>
                          <a:ea typeface="Times New Roman"/>
                          <a:cs typeface="Calibri" pitchFamily="34" charset="0"/>
                        </a:rPr>
                        <a:t>Source of original image</a:t>
                      </a:r>
                    </a:p>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chemeClr val="tx1"/>
                          </a:solidFill>
                          <a:effectLst/>
                          <a:latin typeface="Calibri" pitchFamily="34" charset="0"/>
                          <a:ea typeface="Times New Roman"/>
                          <a:cs typeface="Calibri" pitchFamily="34" charset="0"/>
                        </a:rPr>
                        <a:t>File Type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chemeClr val="tx1"/>
                          </a:solidFill>
                          <a:effectLst/>
                          <a:latin typeface="Calibri" pitchFamily="34" charset="0"/>
                          <a:ea typeface="Times New Roman"/>
                          <a:cs typeface="Calibri" pitchFamily="34" charset="0"/>
                        </a:rPr>
                        <a:t>Copyright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500" kern="120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512404">
                <a:tc vMerge="1">
                  <a:txBody>
                    <a:bodyPr/>
                    <a:lstStyle/>
                    <a:p>
                      <a:endParaRPr lang="en-GB"/>
                    </a:p>
                  </a:txBody>
                  <a:tcPr/>
                </a:tc>
                <a:tc gridSpan="4">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rgbClr val="FF0000"/>
                          </a:solidFill>
                          <a:effectLst/>
                          <a:latin typeface="Calibri" pitchFamily="34" charset="0"/>
                          <a:ea typeface="Times New Roman"/>
                          <a:cs typeface="Calibri" pitchFamily="34" charset="0"/>
                        </a:rPr>
                        <a:t>Changes made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600"/>
                        </a:spcAft>
                        <a:buClrTx/>
                        <a:buSzTx/>
                        <a:buFont typeface="Arial" pitchFamily="34" charset="0"/>
                        <a:buNone/>
                        <a:tabLst/>
                        <a:defRPr/>
                      </a:pPr>
                      <a:r>
                        <a:rPr lang="en-GB" sz="1500" baseline="0" dirty="0" smtClean="0">
                          <a:solidFill>
                            <a:srgbClr val="FF0000"/>
                          </a:solidFill>
                          <a:effectLst/>
                          <a:latin typeface="Calibri" pitchFamily="34" charset="0"/>
                          <a:ea typeface="Times New Roman"/>
                          <a:cs typeface="Calibri" pitchFamily="34" charset="0"/>
                        </a:rPr>
                        <a:t>How and where it is used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pPr marL="0" indent="0" algn="ctr">
                        <a:spcAft>
                          <a:spcPts val="600"/>
                        </a:spcAft>
                        <a:buFont typeface="Arial" pitchFamily="34" charset="0"/>
                        <a:buNone/>
                      </a:pPr>
                      <a:r>
                        <a:rPr lang="en-GB" sz="1500" baseline="0" dirty="0" smtClean="0">
                          <a:solidFill>
                            <a:srgbClr val="FF0000"/>
                          </a:solidFill>
                          <a:effectLst/>
                          <a:latin typeface="Calibri" pitchFamily="34" charset="0"/>
                          <a:ea typeface="Times New Roman"/>
                          <a:cs typeface="Calibri" pitchFamily="34" charset="0"/>
                        </a:rPr>
                        <a:t>Permission required (M/D)</a:t>
                      </a:r>
                      <a:endParaRPr lang="en-GB" sz="1500" baseline="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512404">
                <a:tc rowSpan="2">
                  <a:txBody>
                    <a:bodyPr/>
                    <a:lstStyle/>
                    <a:p>
                      <a:pPr algn="ctr">
                        <a:spcAft>
                          <a:spcPts val="0"/>
                        </a:spcAft>
                      </a:pPr>
                      <a:r>
                        <a:rPr lang="en-GB" sz="1500" dirty="0">
                          <a:effectLst/>
                          <a:latin typeface="Calibri" pitchFamily="34" charset="0"/>
                          <a:ea typeface="Times New Roman"/>
                          <a:cs typeface="Calibri" pitchFamily="34" charset="0"/>
                        </a:rPr>
                        <a:t>3(P/M/D)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GB" sz="1500" kern="1200" baseline="0" dirty="0" smtClean="0">
                          <a:solidFill>
                            <a:schemeClr val="tx1"/>
                          </a:solidFill>
                          <a:latin typeface="Calibri" pitchFamily="34" charset="0"/>
                          <a:ea typeface="+mn-ea"/>
                          <a:cs typeface="Calibri" pitchFamily="34" charset="0"/>
                        </a:rPr>
                        <a:t>Create an evaluation document for your test buddy to test your submitted work.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GB" sz="1800" kern="1200" baseline="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5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5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12404">
                <a:tc v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500" kern="1200" baseline="0" dirty="0" smtClean="0">
                          <a:solidFill>
                            <a:schemeClr val="tx1"/>
                          </a:solidFill>
                          <a:latin typeface="Calibri" pitchFamily="34" charset="0"/>
                          <a:ea typeface="+mn-ea"/>
                          <a:cs typeface="Calibri" pitchFamily="34" charset="0"/>
                        </a:rPr>
                        <a:t>Evaluation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500" kern="1200" baseline="0" dirty="0" smtClean="0">
                          <a:solidFill>
                            <a:srgbClr val="FF0000"/>
                          </a:solidFill>
                          <a:latin typeface="Calibri" pitchFamily="34" charset="0"/>
                          <a:ea typeface="+mn-ea"/>
                          <a:cs typeface="Calibri" pitchFamily="34" charset="0"/>
                        </a:rPr>
                        <a:t>Improvements to content and quality.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500" kern="1200" baseline="0" dirty="0" smtClean="0">
                          <a:solidFill>
                            <a:schemeClr val="tx2">
                              <a:lumMod val="60000"/>
                              <a:lumOff val="40000"/>
                            </a:schemeClr>
                          </a:solidFill>
                          <a:latin typeface="Calibri" pitchFamily="34" charset="0"/>
                          <a:ea typeface="+mn-ea"/>
                          <a:cs typeface="Calibri" pitchFamily="34" charset="0"/>
                        </a:rPr>
                        <a:t>Appeal to the target audience. (D)</a:t>
                      </a:r>
                      <a:endParaRPr kumimoji="0" lang="en-GB" sz="1500" kern="1200" dirty="0" smtClean="0">
                        <a:solidFill>
                          <a:schemeClr val="tx2">
                            <a:lumMod val="60000"/>
                            <a:lumOff val="40000"/>
                          </a:schemeClr>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800" kern="1200" dirty="0" smtClean="0">
                        <a:solidFill>
                          <a:schemeClr val="tx2">
                            <a:lumMod val="60000"/>
                            <a:lumOff val="40000"/>
                          </a:schemeClr>
                        </a:solidFill>
                        <a:latin typeface="Calibri" pitchFamily="34" charset="0"/>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r h="346019">
                <a:tc rowSpan="2">
                  <a:txBody>
                    <a:bodyPr/>
                    <a:lstStyle/>
                    <a:p>
                      <a:pPr algn="ctr">
                        <a:spcAft>
                          <a:spcPts val="0"/>
                        </a:spcAft>
                      </a:pPr>
                      <a:r>
                        <a:rPr lang="en-GB" sz="1500">
                          <a:effectLst/>
                          <a:latin typeface="Calibri" pitchFamily="34" charset="0"/>
                          <a:ea typeface="Times New Roman"/>
                          <a:cs typeface="Calibri" pitchFamily="34" charset="0"/>
                        </a:rPr>
                        <a:t>4(P/M/D)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8">
                  <a:txBody>
                    <a:bodyPr/>
                    <a:lstStyle/>
                    <a:p>
                      <a:r>
                        <a:rPr kumimoji="0" lang="en-GB" sz="1600" kern="1200" dirty="0" smtClean="0">
                          <a:solidFill>
                            <a:schemeClr val="tx1"/>
                          </a:solidFill>
                          <a:effectLst/>
                          <a:latin typeface="Calibri" pitchFamily="34" charset="0"/>
                          <a:ea typeface="+mn-ea"/>
                          <a:cs typeface="Calibri" pitchFamily="34" charset="0"/>
                        </a:rPr>
                        <a:t>Design a Showcase Proposal suggesting some ideas for your interactive product.</a:t>
                      </a:r>
                      <a:endParaRPr kumimoji="0" lang="en-GB" sz="1600" kern="1200" dirty="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GB" sz="18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sz="150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sz="1500" dirty="0">
                        <a:latin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0157">
                <a:tc v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1"/>
                          </a:solidFill>
                          <a:effectLst/>
                          <a:latin typeface="Calibri" pitchFamily="34" charset="0"/>
                          <a:ea typeface="+mn-ea"/>
                          <a:cs typeface="Calibri" pitchFamily="34" charset="0"/>
                        </a:rPr>
                        <a:t>Proposed Ideas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GB" sz="18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rgbClr val="FF0000"/>
                          </a:solidFill>
                          <a:effectLst/>
                          <a:latin typeface="Calibri" pitchFamily="34" charset="0"/>
                          <a:ea typeface="+mn-ea"/>
                          <a:cs typeface="Calibri" pitchFamily="34" charset="0"/>
                        </a:rPr>
                        <a:t>Proposed Content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2">
                              <a:lumMod val="60000"/>
                              <a:lumOff val="40000"/>
                            </a:schemeClr>
                          </a:solidFill>
                          <a:effectLst/>
                          <a:latin typeface="Calibri" pitchFamily="34" charset="0"/>
                          <a:ea typeface="+mn-ea"/>
                          <a:cs typeface="Calibri" pitchFamily="34" charset="0"/>
                        </a:rPr>
                        <a:t>Proposed features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purl.org/dc/terms/"/>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23053</TotalTime>
  <Words>1413</Words>
  <Application>Microsoft Office PowerPoint</Application>
  <PresentationFormat>On-screen Show (4:3)</PresentationFormat>
  <Paragraphs>163</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Sans Unicode</vt:lpstr>
      <vt:lpstr>Times New Roman</vt:lpstr>
      <vt:lpstr>Verdana</vt:lpstr>
      <vt:lpstr>Wingdings 2</vt:lpstr>
      <vt:lpstr>Wingdings 3</vt:lpstr>
      <vt:lpstr>BrookeWeston</vt:lpstr>
      <vt:lpstr>PowerPoint Presentation</vt:lpstr>
      <vt:lpstr>Assignment Scenario</vt:lpstr>
      <vt:lpstr>Assignment Scenario</vt:lpstr>
      <vt:lpstr>Learning Outcome 1 – Assignment</vt:lpstr>
      <vt:lpstr>Learning Outcome 1 – Task 1</vt:lpstr>
      <vt:lpstr>Learning Outcome 1 – Task 2</vt:lpstr>
      <vt:lpstr>Learning Outcome 1 – Task 3</vt:lpstr>
      <vt:lpstr>Learning Outcome 1 – Task 4</vt:lpstr>
      <vt:lpstr>LO1 – Assessment (P, M, D)</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1101</cp:revision>
  <cp:lastPrinted>2012-09-28T14:36:43Z</cp:lastPrinted>
  <dcterms:created xsi:type="dcterms:W3CDTF">2008-03-12T11:01:44Z</dcterms:created>
  <dcterms:modified xsi:type="dcterms:W3CDTF">2016-08-30T08:17:11Z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